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8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3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2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8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579A-0BFB-4D79-8127-57D726C981D5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6D41-26BE-4390-A169-AB546D567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2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Risk Mitigation </a:t>
            </a:r>
            <a:br>
              <a:rPr lang="en-US" dirty="0" smtClean="0"/>
            </a:br>
            <a:r>
              <a:rPr lang="en-US" dirty="0" smtClean="0"/>
              <a:t>for</a:t>
            </a:r>
            <a:br>
              <a:rPr lang="en-US" dirty="0" smtClean="0"/>
            </a:br>
            <a:r>
              <a:rPr lang="en-US" dirty="0" smtClean="0"/>
              <a:t>Sponsored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98788"/>
            <a:ext cx="9144000" cy="4777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January 8, 2018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83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Agency (NSF)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53515" y="1690688"/>
            <a:ext cx="7331674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Latest semi-annual OIG report:</a:t>
            </a: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NSF contractors conducted audits of four NSF awardees that had expended more than $751 million of NSF funds during the respective audit periods.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 audits assessed the reasonableness,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allowability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, and 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allocability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of costs across all NSF awards at the institutions. </a:t>
            </a:r>
          </a:p>
          <a:p>
            <a:endParaRPr lang="en-US" sz="1100" b="0" i="0" u="none" strike="noStrike" baseline="0" dirty="0" smtClean="0">
              <a:latin typeface="Arial" panose="020B0604020202020204" pitchFamily="34" charset="0"/>
            </a:endParaRPr>
          </a:p>
        </p:txBody>
      </p:sp>
      <p:pic>
        <p:nvPicPr>
          <p:cNvPr id="4" name="Picture 3" descr="#Infographie : Qui sont les #eshopeuses françaises ? | PressMyWeb | web 2.0, emarketing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189" y="2611394"/>
            <a:ext cx="1985319" cy="233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7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Trends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67697" y="1582340"/>
            <a:ext cx="72987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70"/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 four audits of all institutions’ awards identified, in total, more than $860,000 of questioned 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costs:</a:t>
            </a:r>
          </a:p>
          <a:p>
            <a:pPr marR="1870"/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University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of Southern California ($639,479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Raytheon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BBN Technologies ($96,106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Georgia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Tech Research Corporation ($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68,837)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University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of Arizona ($56,904). </a:t>
            </a:r>
          </a:p>
        </p:txBody>
      </p:sp>
    </p:spTree>
    <p:extLst>
      <p:ext uri="{BB962C8B-B14F-4D97-AF65-F5344CB8AC3E}">
        <p14:creationId xmlns:p14="http://schemas.microsoft.com/office/powerpoint/2010/main" val="243037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Trends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83957" y="1878227"/>
            <a:ext cx="90616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ravel costs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xpenses claimed near the end of the award period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uestioned </a:t>
            </a:r>
            <a:r>
              <a:rPr lang="en-US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subaward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charges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napproved pre-award costs</a:t>
            </a:r>
          </a:p>
          <a:p>
            <a:pPr marL="285750" marR="187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Cost transfers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Room14levinnorthschool - Term Pla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908" y="3245708"/>
            <a:ext cx="3840892" cy="277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7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Trends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24216" y="1779373"/>
            <a:ext cx="739757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Also, during the reporting period, NSF resolved four grantee audits, sustaining the following amounts in respective audit reports:</a:t>
            </a:r>
          </a:p>
          <a:p>
            <a:endParaRPr lang="en-US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$78,728 for the University of California Berkeley</a:t>
            </a:r>
          </a:p>
          <a:p>
            <a:endParaRPr lang="en-US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$134,514 for the University of Wisconsin Madison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$70,040 for Stanford University</a:t>
            </a:r>
          </a:p>
          <a:p>
            <a:endParaRPr lang="en-US" sz="2400" b="0" i="0" u="none" strike="noStrike" baseline="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 panose="020B0604020202020204" pitchFamily="34" charset="0"/>
              </a:rPr>
              <a:t>$11,214 for Pennsylvania State University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33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7784" y="1690689"/>
            <a:ext cx="7117492" cy="33096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Inadequate justification</a:t>
            </a:r>
          </a:p>
          <a:p>
            <a:r>
              <a:rPr lang="en-US" sz="3200" dirty="0" smtClean="0"/>
              <a:t>Lack of documentation</a:t>
            </a:r>
            <a:endParaRPr lang="en-US" sz="3200" dirty="0"/>
          </a:p>
        </p:txBody>
      </p:sp>
      <p:pic>
        <p:nvPicPr>
          <p:cNvPr id="5" name="Picture 4" descr="8-ACLIMATARSE O ACLIMORIRSE - Puri: Virgen y MártirPuri: virgen y marti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26" y="2800865"/>
            <a:ext cx="4431957" cy="316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4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9729" y="1690689"/>
            <a:ext cx="10190205" cy="330968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Equipment purchase included a one-year warranty.  PI wants to purchase a two-year maintenance agreement after the warranty expires.</a:t>
            </a:r>
          </a:p>
          <a:p>
            <a:r>
              <a:rPr lang="en-US" sz="3200" dirty="0" smtClean="0"/>
              <a:t>PI has a budget for materials and supplies but completes project using supplies already on hand.  (S)he wants to re-stock supplies.</a:t>
            </a:r>
          </a:p>
          <a:p>
            <a:r>
              <a:rPr lang="en-US" sz="3200" dirty="0" smtClean="0"/>
              <a:t>On an equipment grant, PI wants to purchase a component that will enhance the performance of the main piece of equipment.</a:t>
            </a:r>
          </a:p>
          <a:p>
            <a:r>
              <a:rPr lang="en-US" sz="3200" dirty="0" smtClean="0"/>
              <a:t>After the start of a project, the PI realizes that he will need 3months of salary instead of the two months that were budgeted.  Can this be done? How?</a:t>
            </a:r>
          </a:p>
          <a:p>
            <a:pPr marL="0" indent="0">
              <a:buNone/>
            </a:pP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9325231" y="4712043"/>
            <a:ext cx="1795849" cy="150373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2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4277</TotalTime>
  <Words>293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Risk Mitigation  for Sponsored Programs</vt:lpstr>
      <vt:lpstr>One Agency (NSF)</vt:lpstr>
      <vt:lpstr>Audit Trends</vt:lpstr>
      <vt:lpstr>Audit Trends</vt:lpstr>
      <vt:lpstr>Audit Trends</vt:lpstr>
      <vt:lpstr>Common Themes</vt:lpstr>
      <vt:lpstr>Test Your Knowledge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Shaver, Deborah (dshaver@uidaho.edu)</dc:creator>
  <cp:lastModifiedBy>Shaver, Deborah (dshaver@uidaho.edu)</cp:lastModifiedBy>
  <cp:revision>7</cp:revision>
  <dcterms:created xsi:type="dcterms:W3CDTF">2018-01-05T20:00:29Z</dcterms:created>
  <dcterms:modified xsi:type="dcterms:W3CDTF">2018-01-08T19:18:11Z</dcterms:modified>
</cp:coreProperties>
</file>